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8" r:id="rId4"/>
    <p:sldId id="257" r:id="rId5"/>
    <p:sldId id="259" r:id="rId6"/>
    <p:sldId id="260" r:id="rId7"/>
    <p:sldId id="269" r:id="rId8"/>
    <p:sldId id="268" r:id="rId9"/>
    <p:sldId id="262" r:id="rId10"/>
    <p:sldId id="270" r:id="rId11"/>
    <p:sldId id="263" r:id="rId12"/>
    <p:sldId id="271" r:id="rId13"/>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1" autoAdjust="0"/>
    <p:restoredTop sz="94660" autoAdjust="0"/>
  </p:normalViewPr>
  <p:slideViewPr>
    <p:cSldViewPr snapToGrid="0">
      <p:cViewPr>
        <p:scale>
          <a:sx n="81" d="100"/>
          <a:sy n="81" d="100"/>
        </p:scale>
        <p:origin x="-288" y="1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5BFD5BC-75E2-472F-AAF8-3B1B380730B1}" type="datetimeFigureOut">
              <a:rPr lang="en-US"/>
              <a:pPr>
                <a:defRPr/>
              </a:pPr>
              <a:t>2/20/2017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AC92B5-18C5-42CB-9EF9-CA0B8A8A5E9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6" name="TextBox 16"/>
          <p:cNvSpPr txBox="1"/>
          <p:nvPr/>
        </p:nvSpPr>
        <p:spPr>
          <a:xfrm>
            <a:off x="2466975" y="647700"/>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cs typeface="+mn-cs"/>
              </a:rPr>
              <a:t>“</a:t>
            </a:r>
          </a:p>
        </p:txBody>
      </p:sp>
      <p:sp>
        <p:nvSpPr>
          <p:cNvPr id="7" name="TextBox 17"/>
          <p:cNvSpPr txBox="1"/>
          <p:nvPr/>
        </p:nvSpPr>
        <p:spPr>
          <a:xfrm>
            <a:off x="11114088" y="290512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cs typeface="+mn-cs"/>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Edit Master text styles</a:t>
            </a:r>
          </a:p>
        </p:txBody>
      </p:sp>
      <p:sp>
        <p:nvSpPr>
          <p:cNvPr id="8" name="Date Placeholder 4"/>
          <p:cNvSpPr>
            <a:spLocks noGrp="1"/>
          </p:cNvSpPr>
          <p:nvPr>
            <p:ph type="dt" sz="half" idx="14"/>
          </p:nvPr>
        </p:nvSpPr>
        <p:spPr/>
        <p:txBody>
          <a:bodyPr/>
          <a:lstStyle>
            <a:lvl1pPr>
              <a:defRPr/>
            </a:lvl1pPr>
          </a:lstStyle>
          <a:p>
            <a:pPr>
              <a:defRPr/>
            </a:pPr>
            <a:fld id="{0DA59E22-71A1-462B-BD7F-C79B25473AC8}" type="datetimeFigureOut">
              <a:rPr lang="en-US"/>
              <a:pPr>
                <a:defRPr/>
              </a:pPr>
              <a:t>2/20/2017</a:t>
            </a:fld>
            <a:endParaRPr lang="en-US"/>
          </a:p>
        </p:txBody>
      </p:sp>
      <p:sp>
        <p:nvSpPr>
          <p:cNvPr id="9" name="Footer Placeholder 5"/>
          <p:cNvSpPr>
            <a:spLocks noGrp="1"/>
          </p:cNvSpPr>
          <p:nvPr>
            <p:ph type="ftr" sz="quarter" idx="15"/>
          </p:nvPr>
        </p:nvSpPr>
        <p:spPr/>
        <p:txBody>
          <a:bodyPr/>
          <a:lstStyle>
            <a:lvl1pPr>
              <a:defRPr/>
            </a:lvl1pPr>
          </a:lstStyle>
          <a:p>
            <a:pPr>
              <a:defRPr/>
            </a:pPr>
            <a:endParaRPr 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FFA7EE8B-6269-4262-91FB-B3FA66E673F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Edit Master text styles</a:t>
            </a:r>
          </a:p>
        </p:txBody>
      </p:sp>
      <p:sp>
        <p:nvSpPr>
          <p:cNvPr id="6" name="Date Placeholder 4"/>
          <p:cNvSpPr>
            <a:spLocks noGrp="1"/>
          </p:cNvSpPr>
          <p:nvPr>
            <p:ph type="dt" sz="half" idx="14"/>
          </p:nvPr>
        </p:nvSpPr>
        <p:spPr/>
        <p:txBody>
          <a:bodyPr/>
          <a:lstStyle>
            <a:lvl1pPr>
              <a:defRPr/>
            </a:lvl1pPr>
          </a:lstStyle>
          <a:p>
            <a:pPr>
              <a:defRPr/>
            </a:pPr>
            <a:fld id="{71C31A03-1329-44CC-8717-FDD380CAA748}" type="datetimeFigureOut">
              <a:rPr lang="en-US"/>
              <a:pPr>
                <a:defRPr/>
              </a:pPr>
              <a:t>2/20/2017</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76A1F996-DEAD-48D3-91E4-5C7F5EF9EEE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2B17241-C151-46C7-B3B1-CB76ECCA97A1}" type="datetimeFigureOut">
              <a:rPr lang="en-US"/>
              <a:pPr>
                <a:defRPr/>
              </a:pPr>
              <a:t>2/20/2017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E80F4F-E53C-4380-8F76-D6AECA86E85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7733322-904D-4709-8E77-2FF12144B614}" type="datetimeFigureOut">
              <a:rPr lang="en-US"/>
              <a:pPr>
                <a:defRPr/>
              </a:pPr>
              <a:t>2/20/2017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7C1002-F665-4817-82F8-3D02844B540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AF7048-BEC0-4F37-9841-025FB3AB8E27}" type="datetimeFigureOut">
              <a:rPr lang="en-US"/>
              <a:pPr>
                <a:defRPr/>
              </a:pPr>
              <a:t>2/20/2017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E50BF4-4ACD-4315-8EAE-550CD3610D5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388" y="623888"/>
            <a:ext cx="8912225" cy="1281112"/>
          </a:xfrm>
        </p:spPr>
        <p:txBody>
          <a:bodyPr/>
          <a:lstStyle/>
          <a:p>
            <a:r>
              <a:rPr lang="en-US"/>
              <a:t>Click to edit Master title style</a:t>
            </a:r>
          </a:p>
        </p:txBody>
      </p:sp>
      <p:sp>
        <p:nvSpPr>
          <p:cNvPr id="3" name="Content Placeholder 2"/>
          <p:cNvSpPr>
            <a:spLocks noGrp="1"/>
          </p:cNvSpPr>
          <p:nvPr>
            <p:ph idx="1"/>
          </p:nvPr>
        </p:nvSpPr>
        <p:spPr>
          <a:xfrm>
            <a:off x="2589213" y="2133600"/>
            <a:ext cx="8915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0C2205A-8104-4A92-BBE0-77939D527FEA}" type="datetimeFigureOut">
              <a:rPr lang="en-US"/>
              <a:pPr>
                <a:defRPr/>
              </a:pPr>
              <a:t>2/20/2017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2E5B2C-5C7D-4F47-B450-D6CF76759BD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500776-6A7D-445C-9656-287AEEDF3D1C}" type="datetimeFigureOut">
              <a:rPr lang="en-US"/>
              <a:pPr>
                <a:defRPr/>
              </a:pPr>
              <a:t>2/20/2017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BCA3883-F635-4DD0-84BC-6A36AE2372C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676311F-3E0C-4C2B-9FBB-B4B94382AB38}" type="datetimeFigureOut">
              <a:rPr lang="en-US"/>
              <a:pPr>
                <a:defRPr/>
              </a:pPr>
              <a:t>2/20/2017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85ABC05F-2C79-4276-BF84-630486E2AB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286F2B9F-4DF3-4AE9-9E9B-668E0BDE1761}" type="datetimeFigureOut">
              <a:rPr lang="en-US"/>
              <a:pPr>
                <a:defRPr/>
              </a:pPr>
              <a:t>2/20/2017</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6BAD41CC-2335-48E2-9B14-E1AF5AEA647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DAF3D560-09D2-4112-959A-C83D00AA2B43}" type="datetimeFigureOut">
              <a:rPr lang="en-US"/>
              <a:pPr>
                <a:defRPr/>
              </a:pPr>
              <a:t>2/20/2017</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9B972966-9438-41DD-B5EA-C8ADA404D9E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a:lvl1pPr>
          </a:lstStyle>
          <a:p>
            <a:pPr>
              <a:defRPr/>
            </a:pPr>
            <a:fld id="{61FAEB62-1E6A-4165-B677-91A704A51011}" type="datetimeFigureOut">
              <a:rPr lang="en-US"/>
              <a:pPr>
                <a:defRPr/>
              </a:pPr>
              <a:t>2/20/2017</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31CFDB49-1DED-4672-91EA-EE4B70017CC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a:lvl1pPr>
          </a:lstStyle>
          <a:p>
            <a:pPr>
              <a:defRPr/>
            </a:pPr>
            <a:fld id="{43B8B74E-3FDF-40F9-BF2A-F864E5F578F3}" type="datetimeFigureOut">
              <a:rPr lang="en-US"/>
              <a:pPr>
                <a:defRPr/>
              </a:pPr>
              <a:t>2/20/2017</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A9F63A2-2FD2-4657-9E99-8E5566B607C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F29CCBC-D691-4EB1-A4E8-03500AA3ABA0}" type="datetimeFigureOut">
              <a:rPr lang="en-US"/>
              <a:pPr>
                <a:defRPr/>
              </a:pPr>
              <a:t>2/20/2017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CCB417DE-8EF4-4ED7-A367-FC8B5DD2C1A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6" name="TextBox 13"/>
          <p:cNvSpPr txBox="1"/>
          <p:nvPr/>
        </p:nvSpPr>
        <p:spPr>
          <a:xfrm>
            <a:off x="2466975" y="647700"/>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cs typeface="+mn-cs"/>
              </a:rPr>
              <a:t>“</a:t>
            </a:r>
          </a:p>
        </p:txBody>
      </p:sp>
      <p:sp>
        <p:nvSpPr>
          <p:cNvPr id="7" name="TextBox 14"/>
          <p:cNvSpPr txBox="1"/>
          <p:nvPr/>
        </p:nvSpPr>
        <p:spPr>
          <a:xfrm>
            <a:off x="11114088" y="290512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cs typeface="+mn-cs"/>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4"/>
          </p:nvPr>
        </p:nvSpPr>
        <p:spPr/>
        <p:txBody>
          <a:bodyPr/>
          <a:lstStyle>
            <a:lvl1pPr>
              <a:defRPr/>
            </a:lvl1pPr>
          </a:lstStyle>
          <a:p>
            <a:pPr>
              <a:defRPr/>
            </a:pPr>
            <a:fld id="{86D4BBCA-9CA3-4FE6-9BFB-E0D3E599845B}" type="datetimeFigureOut">
              <a:rPr lang="en-US"/>
              <a:pPr>
                <a:defRPr/>
              </a:pPr>
              <a:t>2/20/2017</a:t>
            </a:fld>
            <a:endParaRPr lang="en-US"/>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E1EF1228-8971-4E10-8EFA-CD7F14624E6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Edit Master text styles</a:t>
            </a:r>
          </a:p>
        </p:txBody>
      </p:sp>
      <p:sp>
        <p:nvSpPr>
          <p:cNvPr id="6" name="Date Placeholder 4"/>
          <p:cNvSpPr>
            <a:spLocks noGrp="1"/>
          </p:cNvSpPr>
          <p:nvPr>
            <p:ph type="dt" sz="half" idx="10"/>
          </p:nvPr>
        </p:nvSpPr>
        <p:spPr/>
        <p:txBody>
          <a:bodyPr/>
          <a:lstStyle>
            <a:lvl1pPr>
              <a:defRPr/>
            </a:lvl1pPr>
          </a:lstStyle>
          <a:p>
            <a:pPr>
              <a:defRPr/>
            </a:pPr>
            <a:fld id="{B0761EE0-FB14-4B0F-B20D-F754393CA4F5}" type="datetimeFigureOut">
              <a:rPr lang="en-US"/>
              <a:pPr>
                <a:defRPr/>
              </a:pPr>
              <a:t>2/20/2017</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98BA2E88-207D-4ECB-9CDC-191877D8D16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en-US"/>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en-US"/>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en-US"/>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en-US"/>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en-US"/>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en-US"/>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en-US"/>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en-US"/>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en-US"/>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en-US"/>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en-US"/>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en-US"/>
            </a:p>
          </p:txBody>
        </p:sp>
      </p:grpSp>
      <p:grpSp>
        <p:nvGrpSpPr>
          <p:cNvPr id="1027" name="Group 9"/>
          <p:cNvGrpSpPr>
            <a:grpSpLocks/>
          </p:cNvGrpSpPr>
          <p:nvPr/>
        </p:nvGrpSpPr>
        <p:grpSpPr bwMode="auto">
          <a:xfrm>
            <a:off x="26988" y="0"/>
            <a:ext cx="2357437" cy="6853238"/>
            <a:chOff x="6627813" y="194833"/>
            <a:chExt cx="1952625" cy="5678918"/>
          </a:xfrm>
        </p:grpSpPr>
        <p:sp>
          <p:nvSpPr>
            <p:cNvPr id="1034" name="Freeform 27"/>
            <p:cNvSpPr>
              <a:spLocks/>
            </p:cNvSpPr>
            <p:nvPr/>
          </p:nvSpPr>
          <p:spPr bwMode="auto">
            <a:xfrm>
              <a:off x="6627813" y="194833"/>
              <a:ext cx="408933" cy="3646504"/>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en-US"/>
            </a:p>
          </p:txBody>
        </p:sp>
        <p:sp>
          <p:nvSpPr>
            <p:cNvPr id="1035" name="Freeform 28"/>
            <p:cNvSpPr>
              <a:spLocks/>
            </p:cNvSpPr>
            <p:nvPr/>
          </p:nvSpPr>
          <p:spPr bwMode="auto">
            <a:xfrm>
              <a:off x="7061730" y="3771618"/>
              <a:ext cx="349763" cy="1310216"/>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en-US"/>
            </a:p>
          </p:txBody>
        </p:sp>
        <p:sp>
          <p:nvSpPr>
            <p:cNvPr id="1036" name="Freeform 29"/>
            <p:cNvSpPr>
              <a:spLocks/>
            </p:cNvSpPr>
            <p:nvPr/>
          </p:nvSpPr>
          <p:spPr bwMode="auto">
            <a:xfrm>
              <a:off x="7439105" y="5052893"/>
              <a:ext cx="357653" cy="82085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en-US"/>
            </a:p>
          </p:txBody>
        </p:sp>
        <p:sp>
          <p:nvSpPr>
            <p:cNvPr id="1037" name="Freeform 30"/>
            <p:cNvSpPr>
              <a:spLocks/>
            </p:cNvSpPr>
            <p:nvPr/>
          </p:nvSpPr>
          <p:spPr bwMode="auto">
            <a:xfrm>
              <a:off x="7036746" y="3811082"/>
              <a:ext cx="457585" cy="1853508"/>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en-US"/>
            </a:p>
          </p:txBody>
        </p:sp>
        <p:sp>
          <p:nvSpPr>
            <p:cNvPr id="1038" name="Freeform 31"/>
            <p:cNvSpPr>
              <a:spLocks/>
            </p:cNvSpPr>
            <p:nvPr/>
          </p:nvSpPr>
          <p:spPr bwMode="auto">
            <a:xfrm>
              <a:off x="6993355" y="1263001"/>
              <a:ext cx="144639" cy="2508617"/>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en-US"/>
            </a:p>
          </p:txBody>
        </p:sp>
        <p:sp>
          <p:nvSpPr>
            <p:cNvPr id="1039" name="Freeform 32"/>
            <p:cNvSpPr>
              <a:spLocks/>
            </p:cNvSpPr>
            <p:nvPr/>
          </p:nvSpPr>
          <p:spPr bwMode="auto">
            <a:xfrm>
              <a:off x="7525889" y="5640911"/>
              <a:ext cx="111767" cy="232840"/>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en-US"/>
            </a:p>
          </p:txBody>
        </p:sp>
        <p:sp>
          <p:nvSpPr>
            <p:cNvPr id="1040" name="Freeform 33"/>
            <p:cNvSpPr>
              <a:spLocks/>
            </p:cNvSpPr>
            <p:nvPr/>
          </p:nvSpPr>
          <p:spPr bwMode="auto">
            <a:xfrm>
              <a:off x="7020967" y="3599290"/>
              <a:ext cx="68375" cy="423584"/>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en-US"/>
            </a:p>
          </p:txBody>
        </p:sp>
        <p:sp>
          <p:nvSpPr>
            <p:cNvPr id="1041" name="Freeform 34"/>
            <p:cNvSpPr>
              <a:spLocks/>
            </p:cNvSpPr>
            <p:nvPr/>
          </p:nvSpPr>
          <p:spPr bwMode="auto">
            <a:xfrm>
              <a:off x="7411493" y="2802110"/>
              <a:ext cx="1168945" cy="2250783"/>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en-US"/>
            </a:p>
          </p:txBody>
        </p:sp>
        <p:sp>
          <p:nvSpPr>
            <p:cNvPr id="1042" name="Freeform 35"/>
            <p:cNvSpPr>
              <a:spLocks/>
            </p:cNvSpPr>
            <p:nvPr/>
          </p:nvSpPr>
          <p:spPr bwMode="auto">
            <a:xfrm>
              <a:off x="7494331" y="5664590"/>
              <a:ext cx="99932" cy="209161"/>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en-US"/>
            </a:p>
          </p:txBody>
        </p:sp>
        <p:sp>
          <p:nvSpPr>
            <p:cNvPr id="1043" name="Freeform 36"/>
            <p:cNvSpPr>
              <a:spLocks/>
            </p:cNvSpPr>
            <p:nvPr/>
          </p:nvSpPr>
          <p:spPr bwMode="auto">
            <a:xfrm>
              <a:off x="7411493" y="5081833"/>
              <a:ext cx="114396" cy="559078"/>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en-US"/>
            </a:p>
          </p:txBody>
        </p:sp>
        <p:sp>
          <p:nvSpPr>
            <p:cNvPr id="1044" name="Freeform 37"/>
            <p:cNvSpPr>
              <a:spLocks/>
            </p:cNvSpPr>
            <p:nvPr/>
          </p:nvSpPr>
          <p:spPr bwMode="auto">
            <a:xfrm>
              <a:off x="7411493" y="4977910"/>
              <a:ext cx="32872" cy="189429"/>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en-US"/>
            </a:p>
          </p:txBody>
        </p:sp>
        <p:sp>
          <p:nvSpPr>
            <p:cNvPr id="1045" name="Freeform 38"/>
            <p:cNvSpPr>
              <a:spLocks/>
            </p:cNvSpPr>
            <p:nvPr/>
          </p:nvSpPr>
          <p:spPr bwMode="auto">
            <a:xfrm>
              <a:off x="7439105" y="5434381"/>
              <a:ext cx="174882" cy="439370"/>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30" name="Text Placeholder 2"/>
          <p:cNvSpPr>
            <a:spLocks noGrp="1"/>
          </p:cNvSpPr>
          <p:nvPr>
            <p:ph type="body" idx="1"/>
          </p:nvPr>
        </p:nvSpPr>
        <p:spPr bwMode="auto">
          <a:xfrm>
            <a:off x="2589213" y="2133600"/>
            <a:ext cx="8915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20E7FA85-8DB3-4951-9332-A217B732BBF9}" type="datetimeFigureOut">
              <a:rPr lang="en-US"/>
              <a:pPr>
                <a:defRPr/>
              </a:pPr>
              <a:t>2/20/2017</a:t>
            </a:fld>
            <a:endParaRPr 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bwMode="gray">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sz="2000">
                <a:solidFill>
                  <a:srgbClr val="FEFFFF"/>
                </a:solidFill>
                <a:latin typeface="+mn-lt"/>
                <a:cs typeface="+mn-cs"/>
              </a:defRPr>
            </a:lvl1pPr>
          </a:lstStyle>
          <a:p>
            <a:pPr>
              <a:defRPr/>
            </a:pPr>
            <a:fld id="{2C11D469-013F-493B-A797-65D45AF544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62" r:id="rId14"/>
    <p:sldLayoutId id="2147483663" r:id="rId15"/>
    <p:sldLayoutId id="2147483664"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ctrTitle"/>
          </p:nvPr>
        </p:nvSpPr>
        <p:spPr/>
        <p:txBody>
          <a:bodyPr/>
          <a:lstStyle/>
          <a:p>
            <a:endParaRPr lang="en-GB" smtClean="0"/>
          </a:p>
        </p:txBody>
      </p:sp>
      <p:sp>
        <p:nvSpPr>
          <p:cNvPr id="18434" name="Rectangle 3"/>
          <p:cNvSpPr>
            <a:spLocks noGrp="1"/>
          </p:cNvSpPr>
          <p:nvPr>
            <p:ph type="subTitle" idx="1"/>
          </p:nvPr>
        </p:nvSpPr>
        <p:spPr/>
        <p:txBody>
          <a:bodyPr/>
          <a:lstStyle/>
          <a:p>
            <a:r>
              <a:rPr lang="en-GB" smtClean="0">
                <a:latin typeface="Arial" charset="0"/>
              </a:rPr>
              <a:t>The Farming Life Centre is a charitable organisation which provides a range of business and health related support to the farming and rural community of the Derbyshire and Staffordshire Peak District.</a:t>
            </a:r>
          </a:p>
          <a:p>
            <a:r>
              <a:rPr lang="en-GB" smtClean="0">
                <a:latin typeface="Arial" charset="0"/>
              </a:rPr>
              <a:t>In all its work the Centre seeks to improve the quality of life of farmers and their families, by promoting personal, social and economic well-being.</a:t>
            </a:r>
          </a:p>
        </p:txBody>
      </p:sp>
      <p:pic>
        <p:nvPicPr>
          <p:cNvPr id="18435" name="Picture 5" descr="stitch5"/>
          <p:cNvPicPr>
            <a:picLocks noChangeAspect="1" noChangeArrowheads="1"/>
          </p:cNvPicPr>
          <p:nvPr/>
        </p:nvPicPr>
        <p:blipFill>
          <a:blip r:embed="rId2"/>
          <a:srcRect/>
          <a:stretch>
            <a:fillRect/>
          </a:stretch>
        </p:blipFill>
        <p:spPr bwMode="auto">
          <a:xfrm>
            <a:off x="847725" y="865188"/>
            <a:ext cx="9906000" cy="27813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a:xfrm>
            <a:off x="2592388" y="623888"/>
            <a:ext cx="7893050" cy="285750"/>
          </a:xfrm>
        </p:spPr>
        <p:txBody>
          <a:bodyPr/>
          <a:lstStyle/>
          <a:p>
            <a:r>
              <a:rPr lang="en-GB" sz="1800" b="1" smtClean="0"/>
              <a:t>Other projects with  partners</a:t>
            </a:r>
            <a:r>
              <a:rPr lang="en-GB" sz="3200" smtClean="0"/>
              <a:t> </a:t>
            </a:r>
          </a:p>
        </p:txBody>
      </p:sp>
      <p:sp>
        <p:nvSpPr>
          <p:cNvPr id="27650" name="Rectangle 3"/>
          <p:cNvSpPr>
            <a:spLocks noGrp="1"/>
          </p:cNvSpPr>
          <p:nvPr>
            <p:ph type="body" idx="1"/>
          </p:nvPr>
        </p:nvSpPr>
        <p:spPr>
          <a:xfrm>
            <a:off x="2589213" y="1231900"/>
            <a:ext cx="8915400" cy="4787900"/>
          </a:xfrm>
        </p:spPr>
        <p:txBody>
          <a:bodyPr/>
          <a:lstStyle/>
          <a:p>
            <a:r>
              <a:rPr lang="en-GB" smtClean="0">
                <a:latin typeface="Arial" charset="0"/>
              </a:rPr>
              <a:t>Catchment Sensitive Farming  (Natural England)</a:t>
            </a:r>
          </a:p>
          <a:p>
            <a:r>
              <a:rPr lang="en-GB" smtClean="0">
                <a:latin typeface="Arial" charset="0"/>
              </a:rPr>
              <a:t>Fresh Start Upland Academy </a:t>
            </a:r>
          </a:p>
          <a:p>
            <a:r>
              <a:rPr lang="en-GB" smtClean="0">
                <a:latin typeface="Arial" charset="0"/>
              </a:rPr>
              <a:t>Peakland Lives, South West Peaks  (Heritage Lottery Fund)</a:t>
            </a:r>
          </a:p>
          <a:p>
            <a:endParaRPr lang="en-GB" smtClean="0">
              <a:latin typeface="Arial" charset="0"/>
            </a:endParaRPr>
          </a:p>
        </p:txBody>
      </p:sp>
      <p:pic>
        <p:nvPicPr>
          <p:cNvPr id="27651" name="Picture 5" descr="SWP logo border"/>
          <p:cNvPicPr>
            <a:picLocks noChangeAspect="1" noChangeArrowheads="1"/>
          </p:cNvPicPr>
          <p:nvPr/>
        </p:nvPicPr>
        <p:blipFill>
          <a:blip r:embed="rId2"/>
          <a:srcRect/>
          <a:stretch>
            <a:fillRect/>
          </a:stretch>
        </p:blipFill>
        <p:spPr bwMode="auto">
          <a:xfrm>
            <a:off x="2828925" y="3527425"/>
            <a:ext cx="1428750" cy="1428750"/>
          </a:xfrm>
          <a:prstGeom prst="rect">
            <a:avLst/>
          </a:prstGeom>
          <a:noFill/>
          <a:ln w="9525">
            <a:noFill/>
            <a:miter lim="800000"/>
            <a:headEnd/>
            <a:tailEnd/>
          </a:ln>
        </p:spPr>
      </p:pic>
      <p:pic>
        <p:nvPicPr>
          <p:cNvPr id="27652" name="Picture 7" descr="Natural England"/>
          <p:cNvPicPr>
            <a:picLocks noChangeAspect="1" noChangeArrowheads="1"/>
          </p:cNvPicPr>
          <p:nvPr/>
        </p:nvPicPr>
        <p:blipFill>
          <a:blip r:embed="rId3"/>
          <a:srcRect/>
          <a:stretch>
            <a:fillRect/>
          </a:stretch>
        </p:blipFill>
        <p:spPr bwMode="auto">
          <a:xfrm>
            <a:off x="4691063" y="3582988"/>
            <a:ext cx="955675" cy="955675"/>
          </a:xfrm>
          <a:prstGeom prst="rect">
            <a:avLst/>
          </a:prstGeom>
          <a:noFill/>
          <a:ln w="9525">
            <a:noFill/>
            <a:miter lim="800000"/>
            <a:headEnd/>
            <a:tailEnd/>
          </a:ln>
        </p:spPr>
      </p:pic>
      <p:pic>
        <p:nvPicPr>
          <p:cNvPr id="27653" name="Picture 9" descr="White park_"/>
          <p:cNvPicPr>
            <a:picLocks noChangeAspect="1" noChangeArrowheads="1"/>
          </p:cNvPicPr>
          <p:nvPr/>
        </p:nvPicPr>
        <p:blipFill>
          <a:blip r:embed="rId4"/>
          <a:srcRect/>
          <a:stretch>
            <a:fillRect/>
          </a:stretch>
        </p:blipFill>
        <p:spPr bwMode="auto">
          <a:xfrm>
            <a:off x="6337300" y="2659063"/>
            <a:ext cx="4156075" cy="307816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a:xfrm>
            <a:off x="2555875" y="623888"/>
            <a:ext cx="8912225" cy="1281112"/>
          </a:xfrm>
        </p:spPr>
        <p:txBody>
          <a:bodyPr/>
          <a:lstStyle/>
          <a:p>
            <a:r>
              <a:rPr lang="en-GB" sz="2400" smtClean="0">
                <a:latin typeface="Arial" charset="0"/>
              </a:rPr>
              <a:t>The view ahead </a:t>
            </a:r>
          </a:p>
        </p:txBody>
      </p:sp>
      <p:sp>
        <p:nvSpPr>
          <p:cNvPr id="28674" name="Rectangle 3"/>
          <p:cNvSpPr>
            <a:spLocks noGrp="1"/>
          </p:cNvSpPr>
          <p:nvPr>
            <p:ph type="body" idx="1"/>
          </p:nvPr>
        </p:nvSpPr>
        <p:spPr>
          <a:xfrm>
            <a:off x="2589213" y="1641475"/>
            <a:ext cx="8915400" cy="4378325"/>
          </a:xfrm>
        </p:spPr>
        <p:txBody>
          <a:bodyPr/>
          <a:lstStyle/>
          <a:p>
            <a:r>
              <a:rPr lang="en-GB" smtClean="0">
                <a:latin typeface="Arial" charset="0"/>
              </a:rPr>
              <a:t>Continue to build community resilience </a:t>
            </a:r>
          </a:p>
          <a:p>
            <a:r>
              <a:rPr lang="en-GB" smtClean="0">
                <a:latin typeface="Arial" charset="0"/>
              </a:rPr>
              <a:t>Extend our reach </a:t>
            </a:r>
          </a:p>
          <a:p>
            <a:r>
              <a:rPr lang="en-GB" smtClean="0">
                <a:latin typeface="Arial" charset="0"/>
              </a:rPr>
              <a:t>To provide local facilities, a meeting place, training venue</a:t>
            </a:r>
          </a:p>
          <a:p>
            <a:r>
              <a:rPr lang="en-GB" smtClean="0">
                <a:latin typeface="Arial" charset="0"/>
              </a:rPr>
              <a:t>To share  our resources with our community</a:t>
            </a:r>
          </a:p>
          <a:p>
            <a:endParaRPr lang="en-GB" smtClean="0">
              <a:latin typeface="Arial" charset="0"/>
            </a:endParaRPr>
          </a:p>
          <a:p>
            <a:endParaRPr lang="en-GB" smtClean="0">
              <a:latin typeface="Arial" charset="0"/>
            </a:endParaRPr>
          </a:p>
        </p:txBody>
      </p:sp>
      <p:pic>
        <p:nvPicPr>
          <p:cNvPr id="28675" name="Picture 4" descr="Road ahead"/>
          <p:cNvPicPr>
            <a:picLocks noChangeAspect="1" noChangeArrowheads="1"/>
          </p:cNvPicPr>
          <p:nvPr/>
        </p:nvPicPr>
        <p:blipFill>
          <a:blip r:embed="rId2"/>
          <a:srcRect/>
          <a:stretch>
            <a:fillRect/>
          </a:stretch>
        </p:blipFill>
        <p:spPr bwMode="auto">
          <a:xfrm>
            <a:off x="4852988" y="3722688"/>
            <a:ext cx="6167437" cy="284321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a:xfrm>
            <a:off x="2592388" y="623888"/>
            <a:ext cx="8912225" cy="752475"/>
          </a:xfrm>
        </p:spPr>
        <p:txBody>
          <a:bodyPr/>
          <a:lstStyle/>
          <a:p>
            <a:r>
              <a:rPr lang="en-GB" sz="2400" smtClean="0">
                <a:latin typeface="Arial" charset="0"/>
              </a:rPr>
              <a:t>Working together</a:t>
            </a:r>
            <a:r>
              <a:rPr lang="en-GB" smtClean="0"/>
              <a:t> </a:t>
            </a:r>
          </a:p>
        </p:txBody>
      </p:sp>
      <p:sp>
        <p:nvSpPr>
          <p:cNvPr id="29698" name="Rectangle 3"/>
          <p:cNvSpPr>
            <a:spLocks noGrp="1"/>
          </p:cNvSpPr>
          <p:nvPr>
            <p:ph type="body" idx="1"/>
          </p:nvPr>
        </p:nvSpPr>
        <p:spPr>
          <a:xfrm>
            <a:off x="3152775" y="1406525"/>
            <a:ext cx="8362950" cy="4613275"/>
          </a:xfrm>
        </p:spPr>
        <p:txBody>
          <a:bodyPr/>
          <a:lstStyle/>
          <a:p>
            <a:r>
              <a:rPr lang="en-GB" smtClean="0">
                <a:latin typeface="Arial" charset="0"/>
              </a:rPr>
              <a:t>Catherine Stuart-Jervis  Chief Executive Officer</a:t>
            </a:r>
          </a:p>
          <a:p>
            <a:endParaRPr lang="en-GB" smtClean="0">
              <a:latin typeface="Arial" charset="0"/>
            </a:endParaRPr>
          </a:p>
          <a:p>
            <a:endParaRPr lang="en-GB" smtClean="0">
              <a:latin typeface="Arial" charset="0"/>
            </a:endParaRPr>
          </a:p>
          <a:p>
            <a:r>
              <a:rPr lang="en-GB" smtClean="0">
                <a:latin typeface="Arial" charset="0"/>
              </a:rPr>
              <a:t>Mary McNaught, Office Manager </a:t>
            </a:r>
          </a:p>
          <a:p>
            <a:r>
              <a:rPr lang="en-GB" smtClean="0">
                <a:latin typeface="Arial" charset="0"/>
              </a:rPr>
              <a:t>Jonathan Charlesworth, Business Development  </a:t>
            </a:r>
          </a:p>
          <a:p>
            <a:r>
              <a:rPr lang="en-GB" smtClean="0">
                <a:latin typeface="Arial" charset="0"/>
              </a:rPr>
              <a:t>Jane Butler,  Macmillan Rural Health</a:t>
            </a:r>
          </a:p>
          <a:p>
            <a:endParaRPr lang="en-GB" smtClean="0">
              <a:latin typeface="Arial" charset="0"/>
            </a:endParaRPr>
          </a:p>
          <a:p>
            <a:endParaRPr lang="en-GB" smtClean="0">
              <a:latin typeface="Arial" charset="0"/>
            </a:endParaRPr>
          </a:p>
          <a:p>
            <a:r>
              <a:rPr lang="en-GB" smtClean="0">
                <a:latin typeface="Arial" charset="0"/>
              </a:rPr>
              <a:t>Karen Kidd Rural Social Groups Coordinator  </a:t>
            </a:r>
          </a:p>
        </p:txBody>
      </p:sp>
      <p:pic>
        <p:nvPicPr>
          <p:cNvPr id="29699" name="Picture 4" descr="CSJ"/>
          <p:cNvPicPr>
            <a:picLocks noChangeAspect="1" noChangeArrowheads="1"/>
          </p:cNvPicPr>
          <p:nvPr/>
        </p:nvPicPr>
        <p:blipFill>
          <a:blip r:embed="rId2"/>
          <a:srcRect/>
          <a:stretch>
            <a:fillRect/>
          </a:stretch>
        </p:blipFill>
        <p:spPr bwMode="auto">
          <a:xfrm>
            <a:off x="1184275" y="1401763"/>
            <a:ext cx="1144588" cy="1463675"/>
          </a:xfrm>
          <a:prstGeom prst="rect">
            <a:avLst/>
          </a:prstGeom>
          <a:noFill/>
          <a:ln w="9525">
            <a:noFill/>
            <a:miter lim="800000"/>
            <a:headEnd/>
            <a:tailEnd/>
          </a:ln>
        </p:spPr>
      </p:pic>
      <p:pic>
        <p:nvPicPr>
          <p:cNvPr id="29700" name="Picture 6" descr="Mary Jane Jonathan"/>
          <p:cNvPicPr>
            <a:picLocks noChangeAspect="1" noChangeArrowheads="1"/>
          </p:cNvPicPr>
          <p:nvPr/>
        </p:nvPicPr>
        <p:blipFill>
          <a:blip r:embed="rId3"/>
          <a:srcRect/>
          <a:stretch>
            <a:fillRect/>
          </a:stretch>
        </p:blipFill>
        <p:spPr bwMode="auto">
          <a:xfrm>
            <a:off x="8950325" y="2465388"/>
            <a:ext cx="1925638" cy="1627187"/>
          </a:xfrm>
          <a:prstGeom prst="rect">
            <a:avLst/>
          </a:prstGeom>
          <a:noFill/>
          <a:ln w="9525">
            <a:noFill/>
            <a:miter lim="800000"/>
            <a:headEnd/>
            <a:tailEnd/>
          </a:ln>
        </p:spPr>
      </p:pic>
      <p:pic>
        <p:nvPicPr>
          <p:cNvPr id="29706" name="Picture 10" descr="Image may contain: 2 people, people standing and indoor"/>
          <p:cNvPicPr>
            <a:picLocks noChangeAspect="1" noChangeArrowheads="1"/>
          </p:cNvPicPr>
          <p:nvPr/>
        </p:nvPicPr>
        <p:blipFill>
          <a:blip r:embed="rId4"/>
          <a:srcRect l="52766" t="12134" b="33267"/>
          <a:stretch>
            <a:fillRect/>
          </a:stretch>
        </p:blipFill>
        <p:spPr bwMode="auto">
          <a:xfrm>
            <a:off x="1476375" y="4491038"/>
            <a:ext cx="1270000" cy="169862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p:txBody>
          <a:bodyPr/>
          <a:lstStyle/>
          <a:p>
            <a:r>
              <a:rPr lang="en-GB" sz="2400" smtClean="0">
                <a:latin typeface="Arial" charset="0"/>
              </a:rPr>
              <a:t>Our Purpose</a:t>
            </a:r>
            <a:r>
              <a:rPr lang="en-GB" smtClean="0"/>
              <a:t> </a:t>
            </a:r>
          </a:p>
        </p:txBody>
      </p:sp>
      <p:sp>
        <p:nvSpPr>
          <p:cNvPr id="19458" name="Rectangle 3"/>
          <p:cNvSpPr>
            <a:spLocks noGrp="1"/>
          </p:cNvSpPr>
          <p:nvPr>
            <p:ph type="body" idx="1"/>
          </p:nvPr>
        </p:nvSpPr>
        <p:spPr/>
        <p:txBody>
          <a:bodyPr/>
          <a:lstStyle/>
          <a:p>
            <a:r>
              <a:rPr lang="en-GB" smtClean="0">
                <a:latin typeface="Arial" charset="0"/>
              </a:rPr>
              <a:t>The Farming Life Centre’s strategy has focused on developing a range of projects and services to address the health, social and economic inequalities and deprivation within the Peak District upland farming community.</a:t>
            </a:r>
          </a:p>
          <a:p>
            <a:endParaRPr lang="en-GB" smtClean="0">
              <a:latin typeface="Arial" charset="0"/>
            </a:endParaRPr>
          </a:p>
          <a:p>
            <a:endParaRPr lang="en-GB" smtClean="0"/>
          </a:p>
        </p:txBody>
      </p:sp>
      <p:pic>
        <p:nvPicPr>
          <p:cNvPr id="19459" name="Picture 4" descr="Hope 2016"/>
          <p:cNvPicPr>
            <a:picLocks noChangeAspect="1" noChangeArrowheads="1"/>
          </p:cNvPicPr>
          <p:nvPr/>
        </p:nvPicPr>
        <p:blipFill>
          <a:blip r:embed="rId2"/>
          <a:srcRect/>
          <a:stretch>
            <a:fillRect/>
          </a:stretch>
        </p:blipFill>
        <p:spPr bwMode="auto">
          <a:xfrm>
            <a:off x="4992688" y="3613150"/>
            <a:ext cx="6338887" cy="27543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p:nvPr>
        </p:nvSpPr>
        <p:spPr/>
        <p:txBody>
          <a:bodyPr/>
          <a:lstStyle/>
          <a:p>
            <a:r>
              <a:rPr lang="en-GB" sz="2400" smtClean="0">
                <a:latin typeface="Arial" charset="0"/>
              </a:rPr>
              <a:t>Our facilities</a:t>
            </a:r>
            <a:r>
              <a:rPr lang="en-GB" sz="1800" smtClean="0">
                <a:latin typeface="Arial" charset="0"/>
              </a:rPr>
              <a:t> </a:t>
            </a:r>
          </a:p>
        </p:txBody>
      </p:sp>
      <p:sp>
        <p:nvSpPr>
          <p:cNvPr id="21506" name="Rectangle 3"/>
          <p:cNvSpPr>
            <a:spLocks noGrp="1"/>
          </p:cNvSpPr>
          <p:nvPr>
            <p:ph type="body" idx="1"/>
          </p:nvPr>
        </p:nvSpPr>
        <p:spPr>
          <a:xfrm>
            <a:off x="2589213" y="1477963"/>
            <a:ext cx="8915400" cy="3803650"/>
          </a:xfrm>
        </p:spPr>
        <p:txBody>
          <a:bodyPr/>
          <a:lstStyle/>
          <a:p>
            <a:r>
              <a:rPr lang="en-GB" smtClean="0">
                <a:latin typeface="Arial" charset="0"/>
              </a:rPr>
              <a:t> Our base in the former stable block at Blackwell Hall Farm has two meeting rooms which are regularly used for social gatherings, project meetings, practical workshops, therapeutic activities, training events and meetings of Buxton Young Farmers’ Club. </a:t>
            </a:r>
          </a:p>
        </p:txBody>
      </p:sp>
      <p:pic>
        <p:nvPicPr>
          <p:cNvPr id="21507" name="Picture 4" descr="flc (2)"/>
          <p:cNvPicPr>
            <a:picLocks noChangeAspect="1" noChangeArrowheads="1"/>
          </p:cNvPicPr>
          <p:nvPr/>
        </p:nvPicPr>
        <p:blipFill>
          <a:blip r:embed="rId2"/>
          <a:srcRect/>
          <a:stretch>
            <a:fillRect/>
          </a:stretch>
        </p:blipFill>
        <p:spPr bwMode="auto">
          <a:xfrm>
            <a:off x="6324600" y="3094038"/>
            <a:ext cx="3978275" cy="310197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a:xfrm>
            <a:off x="2451100" y="671513"/>
            <a:ext cx="8912225" cy="1281112"/>
          </a:xfrm>
        </p:spPr>
        <p:txBody>
          <a:bodyPr/>
          <a:lstStyle/>
          <a:p>
            <a:r>
              <a:rPr lang="en-GB" sz="2400" smtClean="0">
                <a:latin typeface="Arial" charset="0"/>
              </a:rPr>
              <a:t>A meeting place</a:t>
            </a:r>
          </a:p>
        </p:txBody>
      </p:sp>
      <p:sp>
        <p:nvSpPr>
          <p:cNvPr id="20482" name="Rectangle 3"/>
          <p:cNvSpPr>
            <a:spLocks noGrp="1"/>
          </p:cNvSpPr>
          <p:nvPr>
            <p:ph type="body" idx="1"/>
          </p:nvPr>
        </p:nvSpPr>
        <p:spPr>
          <a:xfrm>
            <a:off x="2578100" y="1382713"/>
            <a:ext cx="8950325" cy="1647825"/>
          </a:xfrm>
        </p:spPr>
        <p:txBody>
          <a:bodyPr/>
          <a:lstStyle/>
          <a:p>
            <a:r>
              <a:rPr lang="en-GB" smtClean="0">
                <a:latin typeface="Arial" charset="0"/>
              </a:rPr>
              <a:t>The Centre has also developed a strong identity as a unique community facility – a meeting place on a farm, where farmers are understood and can feel valued and at home We rent out our meeting rooms to raise valuable income</a:t>
            </a:r>
          </a:p>
          <a:p>
            <a:endParaRPr lang="en-GB" smtClean="0">
              <a:latin typeface="Arial" charset="0"/>
            </a:endParaRPr>
          </a:p>
          <a:p>
            <a:endParaRPr lang="en-GB" smtClean="0">
              <a:latin typeface="Arial" charset="0"/>
            </a:endParaRPr>
          </a:p>
        </p:txBody>
      </p:sp>
      <p:pic>
        <p:nvPicPr>
          <p:cNvPr id="20487" name="Picture 7" descr="DSCN1640-300x225"/>
          <p:cNvPicPr>
            <a:picLocks noChangeAspect="1" noChangeArrowheads="1"/>
          </p:cNvPicPr>
          <p:nvPr/>
        </p:nvPicPr>
        <p:blipFill>
          <a:blip r:embed="rId2"/>
          <a:srcRect/>
          <a:stretch>
            <a:fillRect/>
          </a:stretch>
        </p:blipFill>
        <p:spPr bwMode="auto">
          <a:xfrm>
            <a:off x="2943225" y="3683000"/>
            <a:ext cx="2857500" cy="2143125"/>
          </a:xfrm>
          <a:prstGeom prst="rect">
            <a:avLst/>
          </a:prstGeom>
          <a:noFill/>
        </p:spPr>
      </p:pic>
      <p:pic>
        <p:nvPicPr>
          <p:cNvPr id="20489" name="Picture 9" descr="DSCN1639-2-e1486127608374-225x300"/>
          <p:cNvPicPr>
            <a:picLocks noChangeAspect="1" noChangeArrowheads="1"/>
          </p:cNvPicPr>
          <p:nvPr/>
        </p:nvPicPr>
        <p:blipFill>
          <a:blip r:embed="rId3"/>
          <a:srcRect/>
          <a:stretch>
            <a:fillRect/>
          </a:stretch>
        </p:blipFill>
        <p:spPr bwMode="auto">
          <a:xfrm>
            <a:off x="8085138" y="2938463"/>
            <a:ext cx="2143125" cy="28575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a:xfrm>
            <a:off x="2533650" y="623888"/>
            <a:ext cx="8970963" cy="765175"/>
          </a:xfrm>
        </p:spPr>
        <p:txBody>
          <a:bodyPr/>
          <a:lstStyle/>
          <a:p>
            <a:r>
              <a:rPr lang="en-GB" sz="2400" smtClean="0">
                <a:latin typeface="Arial" charset="0"/>
              </a:rPr>
              <a:t>A warm welcome </a:t>
            </a:r>
          </a:p>
        </p:txBody>
      </p:sp>
      <p:sp>
        <p:nvSpPr>
          <p:cNvPr id="22530" name="Rectangle 3"/>
          <p:cNvSpPr>
            <a:spLocks noGrp="1"/>
          </p:cNvSpPr>
          <p:nvPr>
            <p:ph type="body" idx="1"/>
          </p:nvPr>
        </p:nvSpPr>
        <p:spPr>
          <a:xfrm>
            <a:off x="2447925" y="1452563"/>
            <a:ext cx="8904288" cy="4894262"/>
          </a:xfrm>
        </p:spPr>
        <p:txBody>
          <a:bodyPr/>
          <a:lstStyle/>
          <a:p>
            <a:r>
              <a:rPr lang="en-GB" smtClean="0">
                <a:latin typeface="Arial" charset="0"/>
              </a:rPr>
              <a:t>Our “reminiscence kitchen” which is a 1950’s style farmhouse kitchen and is the social hub of the building.</a:t>
            </a:r>
          </a:p>
          <a:p>
            <a:pPr>
              <a:buFont typeface="Wingdings 3" pitchFamily="18" charset="2"/>
              <a:buNone/>
            </a:pPr>
            <a:endParaRPr lang="en-GB" smtClean="0">
              <a:latin typeface="Arial" charset="0"/>
            </a:endParaRPr>
          </a:p>
        </p:txBody>
      </p:sp>
      <p:pic>
        <p:nvPicPr>
          <p:cNvPr id="22531" name="Picture 5" descr="HRH with Henry O and Ann H2"/>
          <p:cNvPicPr>
            <a:picLocks noChangeAspect="1" noChangeArrowheads="1"/>
          </p:cNvPicPr>
          <p:nvPr/>
        </p:nvPicPr>
        <p:blipFill>
          <a:blip r:embed="rId2"/>
          <a:srcRect/>
          <a:stretch>
            <a:fillRect/>
          </a:stretch>
        </p:blipFill>
        <p:spPr bwMode="auto">
          <a:xfrm>
            <a:off x="6248400" y="2652713"/>
            <a:ext cx="4173538" cy="2981325"/>
          </a:xfrm>
          <a:prstGeom prst="rect">
            <a:avLst/>
          </a:prstGeom>
          <a:noFill/>
          <a:ln w="9525">
            <a:noFill/>
            <a:miter lim="800000"/>
            <a:headEnd/>
            <a:tailEnd/>
          </a:ln>
        </p:spPr>
      </p:pic>
      <p:sp>
        <p:nvSpPr>
          <p:cNvPr id="22533" name="Rectangle 3"/>
          <p:cNvSpPr>
            <a:spLocks/>
          </p:cNvSpPr>
          <p:nvPr/>
        </p:nvSpPr>
        <p:spPr bwMode="auto">
          <a:xfrm>
            <a:off x="2447925" y="1452563"/>
            <a:ext cx="8904288" cy="4894262"/>
          </a:xfrm>
          <a:prstGeom prst="rect">
            <a:avLst/>
          </a:prstGeom>
          <a:noFill/>
          <a:ln w="9525">
            <a:noFill/>
            <a:miter lim="800000"/>
            <a:headEnd/>
            <a:tailEnd/>
          </a:ln>
        </p:spPr>
        <p:txBody>
          <a:bodyPr/>
          <a:lstStyle/>
          <a:p>
            <a:pPr marL="342900" indent="-342900" eaLnBrk="0" hangingPunct="0">
              <a:spcBef>
                <a:spcPts val="1000"/>
              </a:spcBef>
              <a:buClr>
                <a:schemeClr val="accent1"/>
              </a:buClr>
              <a:buFont typeface="Wingdings 3" pitchFamily="18" charset="2"/>
              <a:buChar char=""/>
            </a:pPr>
            <a:r>
              <a:rPr lang="en-GB">
                <a:solidFill>
                  <a:srgbClr val="404040"/>
                </a:solidFill>
              </a:rPr>
              <a:t>Our “reminiscence kitchen” which is a 1950’s style farmhouse kitchen and is the social hub of the building.</a:t>
            </a:r>
          </a:p>
          <a:p>
            <a:pPr marL="342900" indent="-342900" eaLnBrk="0" hangingPunct="0">
              <a:spcBef>
                <a:spcPts val="1000"/>
              </a:spcBef>
              <a:buClr>
                <a:schemeClr val="accent1"/>
              </a:buClr>
              <a:buFont typeface="Wingdings 3" pitchFamily="18" charset="2"/>
              <a:buNone/>
            </a:pPr>
            <a:endParaRPr lang="en-GB">
              <a:solidFill>
                <a:srgbClr val="404040"/>
              </a:solidFill>
            </a:endParaRPr>
          </a:p>
        </p:txBody>
      </p:sp>
      <p:pic>
        <p:nvPicPr>
          <p:cNvPr id="22534" name="Picture 6" descr="Fire"/>
          <p:cNvPicPr>
            <a:picLocks noChangeAspect="1" noChangeArrowheads="1"/>
          </p:cNvPicPr>
          <p:nvPr/>
        </p:nvPicPr>
        <p:blipFill>
          <a:blip r:embed="rId3"/>
          <a:srcRect/>
          <a:stretch>
            <a:fillRect/>
          </a:stretch>
        </p:blipFill>
        <p:spPr bwMode="auto">
          <a:xfrm>
            <a:off x="2740025" y="2595563"/>
            <a:ext cx="2316163" cy="308927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p:txBody>
          <a:bodyPr/>
          <a:lstStyle/>
          <a:p>
            <a:r>
              <a:rPr lang="en-GB" sz="2400" smtClean="0">
                <a:latin typeface="Arial" charset="0"/>
              </a:rPr>
              <a:t>Our services and projects </a:t>
            </a:r>
            <a:br>
              <a:rPr lang="en-GB" sz="2400" smtClean="0">
                <a:latin typeface="Arial" charset="0"/>
              </a:rPr>
            </a:br>
            <a:r>
              <a:rPr lang="en-GB" sz="2000" smtClean="0">
                <a:latin typeface="Arial" charset="0"/>
              </a:rPr>
              <a:t/>
            </a:r>
            <a:br>
              <a:rPr lang="en-GB" sz="2000" smtClean="0">
                <a:latin typeface="Arial" charset="0"/>
              </a:rPr>
            </a:br>
            <a:r>
              <a:rPr lang="en-GB" sz="2000" smtClean="0">
                <a:latin typeface="Arial" charset="0"/>
              </a:rPr>
              <a:t>Poor health leads to poor business, and poor business leads to poor health.</a:t>
            </a:r>
            <a:r>
              <a:rPr lang="en-GB" sz="1800" smtClean="0">
                <a:latin typeface="Arial" charset="0"/>
              </a:rPr>
              <a:t/>
            </a:r>
            <a:br>
              <a:rPr lang="en-GB" sz="1800" smtClean="0">
                <a:latin typeface="Arial" charset="0"/>
              </a:rPr>
            </a:br>
            <a:r>
              <a:rPr lang="en-GB" sz="1800" smtClean="0">
                <a:latin typeface="Arial" charset="0"/>
              </a:rPr>
              <a:t> </a:t>
            </a:r>
          </a:p>
        </p:txBody>
      </p:sp>
      <p:sp>
        <p:nvSpPr>
          <p:cNvPr id="23554" name="Rectangle 3"/>
          <p:cNvSpPr>
            <a:spLocks noGrp="1"/>
          </p:cNvSpPr>
          <p:nvPr>
            <p:ph type="body" idx="1"/>
          </p:nvPr>
        </p:nvSpPr>
        <p:spPr>
          <a:xfrm>
            <a:off x="2894013" y="2238375"/>
            <a:ext cx="8623300" cy="2995613"/>
          </a:xfrm>
        </p:spPr>
        <p:txBody>
          <a:bodyPr/>
          <a:lstStyle/>
          <a:p>
            <a:r>
              <a:rPr lang="en-GB" smtClean="0">
                <a:latin typeface="Arial" charset="0"/>
              </a:rPr>
              <a:t>Designed to mesh together, provide timely business, health and wellbeing support, that is  both confidential and non judgemental.</a:t>
            </a:r>
          </a:p>
          <a:p>
            <a:r>
              <a:rPr lang="en-GB" smtClean="0">
                <a:latin typeface="Arial" charset="0"/>
              </a:rPr>
              <a:t>Providing information and signposting to  other agencies. </a:t>
            </a:r>
          </a:p>
          <a:p>
            <a:r>
              <a:rPr lang="en-GB" smtClean="0">
                <a:latin typeface="Arial" charset="0"/>
              </a:rPr>
              <a:t>That are intergenerational and holistic </a:t>
            </a:r>
          </a:p>
          <a:p>
            <a:endParaRPr lang="en-GB" smtClean="0">
              <a:latin typeface="Arial" charset="0"/>
            </a:endParaRPr>
          </a:p>
        </p:txBody>
      </p:sp>
      <p:pic>
        <p:nvPicPr>
          <p:cNvPr id="23555" name="Picture 10" descr="Change in the  weather 3-1"/>
          <p:cNvPicPr>
            <a:picLocks noChangeAspect="1" noChangeArrowheads="1"/>
          </p:cNvPicPr>
          <p:nvPr/>
        </p:nvPicPr>
        <p:blipFill>
          <a:blip r:embed="rId2"/>
          <a:srcRect/>
          <a:stretch>
            <a:fillRect/>
          </a:stretch>
        </p:blipFill>
        <p:spPr bwMode="auto">
          <a:xfrm>
            <a:off x="7278688" y="3486150"/>
            <a:ext cx="4316412" cy="28781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p:txBody>
          <a:bodyPr/>
          <a:lstStyle/>
          <a:p>
            <a:r>
              <a:rPr lang="en-GB" sz="2400" smtClean="0">
                <a:latin typeface="Arial" charset="0"/>
              </a:rPr>
              <a:t>Macmillan Rural Health Outreach Service</a:t>
            </a:r>
          </a:p>
        </p:txBody>
      </p:sp>
      <p:sp>
        <p:nvSpPr>
          <p:cNvPr id="24578" name="Rectangle 3"/>
          <p:cNvSpPr>
            <a:spLocks noGrp="1"/>
          </p:cNvSpPr>
          <p:nvPr>
            <p:ph type="body" idx="1"/>
          </p:nvPr>
        </p:nvSpPr>
        <p:spPr>
          <a:xfrm>
            <a:off x="2589213" y="1382713"/>
            <a:ext cx="8915400" cy="4637087"/>
          </a:xfrm>
        </p:spPr>
        <p:txBody>
          <a:bodyPr/>
          <a:lstStyle/>
          <a:p>
            <a:r>
              <a:rPr lang="en-GB" smtClean="0">
                <a:latin typeface="Arial" charset="0"/>
              </a:rPr>
              <a:t>Community based information and befriending support services for isolated rural residents, who are affected by cancer and other life limiting conditions </a:t>
            </a:r>
          </a:p>
          <a:p>
            <a:endParaRPr lang="en-GB" smtClean="0">
              <a:latin typeface="Arial" charset="0"/>
            </a:endParaRPr>
          </a:p>
          <a:p>
            <a:r>
              <a:rPr lang="en-GB" smtClean="0">
                <a:latin typeface="Arial" charset="0"/>
              </a:rPr>
              <a:t>‘I was miserable, fed up and down, ready to give up. I wish I’d asked for help sooner.’</a:t>
            </a:r>
          </a:p>
          <a:p>
            <a:r>
              <a:rPr lang="en-GB" smtClean="0">
                <a:latin typeface="Arial" charset="0"/>
              </a:rPr>
              <a:t>‘I valued the service my brother received, when you get older you don’t get many visitors. Apart from me and the Rural Outreach Service he had no other visitors.’</a:t>
            </a:r>
            <a:r>
              <a:rPr lang="en-GB" smtClean="0"/>
              <a:t> </a:t>
            </a:r>
          </a:p>
          <a:p>
            <a:pPr eaLnBrk="1" hangingPunct="1">
              <a:spcBef>
                <a:spcPct val="0"/>
              </a:spcBef>
              <a:buClrTx/>
              <a:buFontTx/>
              <a:buNone/>
            </a:pPr>
            <a:endParaRPr lang="en-GB" smtClean="0">
              <a:latin typeface="Arial" charset="0"/>
            </a:endParaRPr>
          </a:p>
          <a:p>
            <a:endParaRPr lang="en-GB" smtClean="0">
              <a:latin typeface="Arial" charset="0"/>
            </a:endParaRPr>
          </a:p>
        </p:txBody>
      </p:sp>
      <p:pic>
        <p:nvPicPr>
          <p:cNvPr id="24579" name="Picture 4" descr="5249054971_34443ab52c_z"/>
          <p:cNvPicPr>
            <a:picLocks noChangeAspect="1" noChangeArrowheads="1"/>
          </p:cNvPicPr>
          <p:nvPr/>
        </p:nvPicPr>
        <p:blipFill>
          <a:blip r:embed="rId2"/>
          <a:srcRect/>
          <a:stretch>
            <a:fillRect/>
          </a:stretch>
        </p:blipFill>
        <p:spPr bwMode="auto">
          <a:xfrm>
            <a:off x="6529388" y="3897313"/>
            <a:ext cx="3998912" cy="2662237"/>
          </a:xfrm>
          <a:prstGeom prst="rect">
            <a:avLst/>
          </a:prstGeom>
          <a:noFill/>
          <a:ln w="9525">
            <a:noFill/>
            <a:miter lim="800000"/>
            <a:headEnd/>
            <a:tailEnd/>
          </a:ln>
        </p:spPr>
      </p:pic>
      <p:pic>
        <p:nvPicPr>
          <p:cNvPr id="24580" name="Picture 5" descr="Dark green logo (V)"/>
          <p:cNvPicPr>
            <a:picLocks noChangeAspect="1" noChangeArrowheads="1"/>
          </p:cNvPicPr>
          <p:nvPr/>
        </p:nvPicPr>
        <p:blipFill>
          <a:blip r:embed="rId3"/>
          <a:srcRect/>
          <a:stretch>
            <a:fillRect/>
          </a:stretch>
        </p:blipFill>
        <p:spPr bwMode="auto">
          <a:xfrm>
            <a:off x="3030538" y="4102100"/>
            <a:ext cx="2493962" cy="10382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p:nvPr>
        </p:nvSpPr>
        <p:spPr/>
        <p:txBody>
          <a:bodyPr/>
          <a:lstStyle/>
          <a:p>
            <a:r>
              <a:rPr lang="en-GB" sz="2400" smtClean="0">
                <a:latin typeface="Arial" charset="0"/>
              </a:rPr>
              <a:t>Peak District Farm Business Support Project</a:t>
            </a:r>
            <a:r>
              <a:rPr lang="en-GB" sz="2000" smtClean="0">
                <a:latin typeface="Arial" charset="0"/>
              </a:rPr>
              <a:t> </a:t>
            </a:r>
          </a:p>
        </p:txBody>
      </p:sp>
      <p:sp>
        <p:nvSpPr>
          <p:cNvPr id="25602" name="Rectangle 3"/>
          <p:cNvSpPr>
            <a:spLocks noGrp="1"/>
          </p:cNvSpPr>
          <p:nvPr>
            <p:ph type="body" idx="1"/>
          </p:nvPr>
        </p:nvSpPr>
        <p:spPr/>
        <p:txBody>
          <a:bodyPr/>
          <a:lstStyle/>
          <a:p>
            <a:r>
              <a:rPr lang="en-GB" smtClean="0">
                <a:latin typeface="Arial" charset="0"/>
              </a:rPr>
              <a:t>One to one support customised to individual farmers’ needs</a:t>
            </a:r>
          </a:p>
          <a:p>
            <a:r>
              <a:rPr lang="en-GB" smtClean="0">
                <a:latin typeface="Arial" charset="0"/>
              </a:rPr>
              <a:t>Information and signposting to funding advice and support services </a:t>
            </a:r>
          </a:p>
          <a:p>
            <a:r>
              <a:rPr lang="en-GB" smtClean="0">
                <a:latin typeface="Arial" charset="0"/>
              </a:rPr>
              <a:t>Topical workshops and networking events </a:t>
            </a:r>
          </a:p>
          <a:p>
            <a:r>
              <a:rPr lang="en-GB" smtClean="0">
                <a:latin typeface="Arial" charset="0"/>
              </a:rPr>
              <a:t>Business mentoring and coaching </a:t>
            </a:r>
          </a:p>
          <a:p>
            <a:endParaRPr lang="en-GB" smtClean="0">
              <a:latin typeface="Arial" charset="0"/>
            </a:endParaRPr>
          </a:p>
        </p:txBody>
      </p:sp>
      <p:pic>
        <p:nvPicPr>
          <p:cNvPr id="25603" name="Picture 4" descr="PCF Logo 300dpi"/>
          <p:cNvPicPr>
            <a:picLocks noChangeAspect="1" noChangeArrowheads="1"/>
          </p:cNvPicPr>
          <p:nvPr/>
        </p:nvPicPr>
        <p:blipFill>
          <a:blip r:embed="rId2"/>
          <a:srcRect/>
          <a:stretch>
            <a:fillRect/>
          </a:stretch>
        </p:blipFill>
        <p:spPr bwMode="auto">
          <a:xfrm>
            <a:off x="2954338" y="4660900"/>
            <a:ext cx="890587" cy="1404938"/>
          </a:xfrm>
          <a:prstGeom prst="rect">
            <a:avLst/>
          </a:prstGeom>
          <a:noFill/>
          <a:ln w="9525">
            <a:noFill/>
            <a:miter lim="800000"/>
            <a:headEnd/>
            <a:tailEnd/>
          </a:ln>
        </p:spPr>
      </p:pic>
      <p:pic>
        <p:nvPicPr>
          <p:cNvPr id="25604" name="Picture 5" descr="PCF"/>
          <p:cNvPicPr>
            <a:picLocks noChangeAspect="1" noChangeArrowheads="1"/>
          </p:cNvPicPr>
          <p:nvPr/>
        </p:nvPicPr>
        <p:blipFill>
          <a:blip r:embed="rId3"/>
          <a:srcRect/>
          <a:stretch>
            <a:fillRect/>
          </a:stretch>
        </p:blipFill>
        <p:spPr bwMode="auto">
          <a:xfrm>
            <a:off x="8245475" y="3070225"/>
            <a:ext cx="2312988" cy="30845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2592388" y="623888"/>
            <a:ext cx="8912225" cy="893762"/>
          </a:xfrm>
        </p:spPr>
        <p:txBody>
          <a:bodyPr/>
          <a:lstStyle/>
          <a:p>
            <a:r>
              <a:rPr lang="en-GB" sz="2400" smtClean="0">
                <a:latin typeface="Arial" charset="0"/>
              </a:rPr>
              <a:t>Rural Community Support activities</a:t>
            </a:r>
            <a:r>
              <a:rPr lang="en-GB" sz="1800" smtClean="0">
                <a:latin typeface="Arial" charset="0"/>
              </a:rPr>
              <a:t> </a:t>
            </a:r>
          </a:p>
        </p:txBody>
      </p:sp>
      <p:sp>
        <p:nvSpPr>
          <p:cNvPr id="26626" name="Rectangle 3"/>
          <p:cNvSpPr>
            <a:spLocks noGrp="1"/>
          </p:cNvSpPr>
          <p:nvPr>
            <p:ph type="body" idx="1"/>
          </p:nvPr>
        </p:nvSpPr>
        <p:spPr>
          <a:xfrm>
            <a:off x="2589213" y="1547813"/>
            <a:ext cx="8915400" cy="4471987"/>
          </a:xfrm>
        </p:spPr>
        <p:txBody>
          <a:bodyPr/>
          <a:lstStyle/>
          <a:p>
            <a:r>
              <a:rPr lang="en-GB" smtClean="0">
                <a:latin typeface="Arial" charset="0"/>
              </a:rPr>
              <a:t>Rural social groups at the centre and at outreach locations – funded through North Derbyshire Clinical Commissioning Group </a:t>
            </a:r>
          </a:p>
          <a:p>
            <a:r>
              <a:rPr lang="en-GB" smtClean="0">
                <a:latin typeface="Arial" charset="0"/>
              </a:rPr>
              <a:t>Walks for Health – Monthly walks with our trained walk leaders followed by tea and a chat </a:t>
            </a:r>
          </a:p>
          <a:p>
            <a:r>
              <a:rPr lang="en-GB" smtClean="0">
                <a:latin typeface="Arial" charset="0"/>
              </a:rPr>
              <a:t>Rural craft and art groups</a:t>
            </a:r>
          </a:p>
          <a:p>
            <a:r>
              <a:rPr lang="en-GB" smtClean="0">
                <a:latin typeface="Arial" charset="0"/>
              </a:rPr>
              <a:t>Community Cupboard – We have lots of equipment to share with our community </a:t>
            </a:r>
            <a:endParaRPr lang="en-GB" smtClean="0"/>
          </a:p>
          <a:p>
            <a:r>
              <a:rPr lang="en-GB" smtClean="0">
                <a:latin typeface="Arial" charset="0"/>
              </a:rPr>
              <a:t>Working Closely with FCN, RAD, NFU, YFC and the Agricultural chaplaincy</a:t>
            </a:r>
            <a:r>
              <a:rPr lang="en-GB" b="1" smtClean="0"/>
              <a:t> </a:t>
            </a:r>
          </a:p>
          <a:p>
            <a:endParaRPr lang="en-GB" b="1" smtClean="0"/>
          </a:p>
        </p:txBody>
      </p:sp>
      <p:pic>
        <p:nvPicPr>
          <p:cNvPr id="26627" name="Picture 5" descr="Walks for health"/>
          <p:cNvPicPr>
            <a:picLocks noChangeAspect="1" noChangeArrowheads="1"/>
          </p:cNvPicPr>
          <p:nvPr/>
        </p:nvPicPr>
        <p:blipFill>
          <a:blip r:embed="rId2"/>
          <a:srcRect/>
          <a:stretch>
            <a:fillRect/>
          </a:stretch>
        </p:blipFill>
        <p:spPr bwMode="auto">
          <a:xfrm>
            <a:off x="6161088" y="4670425"/>
            <a:ext cx="5051425" cy="19335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1539</TotalTime>
  <Words>503</Words>
  <Application>Microsoft Office PowerPoint</Application>
  <PresentationFormat>Custom</PresentationFormat>
  <Paragraphs>50</Paragraphs>
  <Slides>12</Slides>
  <Notes>0</Notes>
  <HiddenSlides>0</HiddenSlides>
  <MMClips>0</MMClips>
  <ScaleCrop>false</ScaleCrop>
  <HeadingPairs>
    <vt:vector size="6" baseType="variant">
      <vt:variant>
        <vt:lpstr>Fonts Used</vt:lpstr>
      </vt:variant>
      <vt:variant>
        <vt:i4>4</vt:i4>
      </vt:variant>
      <vt:variant>
        <vt:lpstr>Design Template</vt:lpstr>
      </vt:variant>
      <vt:variant>
        <vt:i4>14</vt:i4>
      </vt:variant>
      <vt:variant>
        <vt:lpstr>Slide Titles</vt:lpstr>
      </vt:variant>
      <vt:variant>
        <vt:i4>12</vt:i4>
      </vt:variant>
    </vt:vector>
  </HeadingPairs>
  <TitlesOfParts>
    <vt:vector size="30" baseType="lpstr">
      <vt:lpstr>Arial</vt:lpstr>
      <vt:lpstr>Century Gothic</vt:lpstr>
      <vt:lpstr>Wingdings 3</vt:lpstr>
      <vt:lpstr>Calibri</vt:lpstr>
      <vt:lpstr>Wisp</vt:lpstr>
      <vt:lpstr>Wisp</vt:lpstr>
      <vt:lpstr>Wisp</vt:lpstr>
      <vt:lpstr>Wisp</vt:lpstr>
      <vt:lpstr>Wisp</vt:lpstr>
      <vt:lpstr>Wisp</vt:lpstr>
      <vt:lpstr>Wisp</vt:lpstr>
      <vt:lpstr>Wisp</vt:lpstr>
      <vt:lpstr>Wisp</vt:lpstr>
      <vt:lpstr>Wisp</vt:lpstr>
      <vt:lpstr>Wisp</vt:lpstr>
      <vt:lpstr>Wisp</vt:lpstr>
      <vt:lpstr>Wisp</vt:lpstr>
      <vt:lpstr>Wisp</vt:lpstr>
      <vt:lpstr>Slide 1</vt:lpstr>
      <vt:lpstr>Our Purpose </vt:lpstr>
      <vt:lpstr>Our facilities </vt:lpstr>
      <vt:lpstr>A meeting place</vt:lpstr>
      <vt:lpstr>A warm welcome </vt:lpstr>
      <vt:lpstr>Our services and projects   Poor health leads to poor business, and poor business leads to poor health.  </vt:lpstr>
      <vt:lpstr>Macmillan Rural Health Outreach Service</vt:lpstr>
      <vt:lpstr>Peak District Farm Business Support Project </vt:lpstr>
      <vt:lpstr>Rural Community Support activities </vt:lpstr>
      <vt:lpstr>Other projects with  partners </vt:lpstr>
      <vt:lpstr>The view ahead </vt:lpstr>
      <vt:lpstr>Working together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Toby Stuart-Jervis</dc:creator>
  <cp:lastModifiedBy>Mary McNaught</cp:lastModifiedBy>
  <cp:revision>25</cp:revision>
  <dcterms:created xsi:type="dcterms:W3CDTF">2016-06-06T19:55:17Z</dcterms:created>
  <dcterms:modified xsi:type="dcterms:W3CDTF">2017-02-20T13:59:17Z</dcterms:modified>
</cp:coreProperties>
</file>